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902" r:id="rId3"/>
    <p:sldId id="904" r:id="rId4"/>
    <p:sldId id="906" r:id="rId5"/>
    <p:sldId id="905" r:id="rId6"/>
    <p:sldId id="907" r:id="rId7"/>
    <p:sldId id="908" r:id="rId8"/>
    <p:sldId id="914" r:id="rId9"/>
    <p:sldId id="910" r:id="rId10"/>
    <p:sldId id="915" r:id="rId11"/>
    <p:sldId id="916" r:id="rId12"/>
    <p:sldId id="917" r:id="rId13"/>
    <p:sldId id="918" r:id="rId14"/>
    <p:sldId id="919" r:id="rId15"/>
    <p:sldId id="922" r:id="rId16"/>
    <p:sldId id="923" r:id="rId17"/>
    <p:sldId id="913" r:id="rId18"/>
    <p:sldId id="9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ADDF"/>
    <a:srgbClr val="000000"/>
    <a:srgbClr val="F3F2F3"/>
    <a:srgbClr val="BFEBFB"/>
    <a:srgbClr val="00B0F0"/>
    <a:srgbClr val="E5231E"/>
    <a:srgbClr val="46B067"/>
    <a:srgbClr val="F39200"/>
    <a:srgbClr val="961914"/>
    <a:srgbClr val="316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5717" autoAdjust="0"/>
  </p:normalViewPr>
  <p:slideViewPr>
    <p:cSldViewPr snapToGrid="0" showGuides="1">
      <p:cViewPr varScale="1">
        <p:scale>
          <a:sx n="57" d="100"/>
          <a:sy n="57" d="100"/>
        </p:scale>
        <p:origin x="1026" y="6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12.04.2020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4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4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16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4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40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0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1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3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5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Nicolas </a:t>
            </a:r>
            <a:r>
              <a:rPr lang="en-US" dirty="0" err="1" smtClean="0"/>
              <a:t>Rashevsky</a:t>
            </a:r>
            <a:r>
              <a:rPr lang="en-US" dirty="0" smtClean="0"/>
              <a:t> was a theoretical physicist and a pioneer of mathematical biology. In his</a:t>
            </a:r>
            <a:r>
              <a:rPr lang="en-US" baseline="0" dirty="0" smtClean="0"/>
              <a:t> paper “Mathematical biophysics of automobile driving” he made one of the first attempts to formally describe the process of steering a car on a (curvy) road.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7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3032-E825-44B3-A183-AF44DFB6ECC9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8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2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71F914B-0619-4EC3-A545-3440B74C351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4FDAA4A-79CC-4CBB-9EC8-B3B7030C7E3E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0E70D50-D682-4476-973E-767091493DC8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9AEA-DA17-4F44-ABD9-A9EE010785F0}" type="datetime1">
              <a:rPr lang="en-US" smtClean="0"/>
              <a:t>4/12/2020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99F3A75-0F37-4CCE-BF8F-C7D2800B495D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8C5DC6-7951-4AE0-9F11-0BA28A415A5F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30612BE-EB6B-4124-ADFE-524509FE9753}" type="datetime1">
              <a:rPr lang="en-US" smtClean="0"/>
              <a:t>4/12/2020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2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4/12/2020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51" r:id="rId5"/>
    <p:sldLayoutId id="2147483655" r:id="rId6"/>
    <p:sldLayoutId id="2147483657" r:id="rId7"/>
    <p:sldLayoutId id="2147483660" r:id="rId8"/>
    <p:sldLayoutId id="2147483661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man Sitting in Vehi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4" b="40943"/>
          <a:stretch/>
        </p:blipFill>
        <p:spPr bwMode="auto">
          <a:xfrm>
            <a:off x="0" y="1100448"/>
            <a:ext cx="12192000" cy="288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</p:spPr>
        <p:txBody>
          <a:bodyPr/>
          <a:lstStyle/>
          <a:p>
            <a:r>
              <a:rPr lang="en-US" dirty="0" smtClean="0"/>
              <a:t>Steering through Tunnels</a:t>
            </a:r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 dirty="0"/>
              <a:t>Niels Henze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695327" y="3711526"/>
            <a:ext cx="9151620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From https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://www.pexels.com/photo/woman-sitting-in-vehicle-3007318/</a:t>
            </a:r>
          </a:p>
        </p:txBody>
      </p:sp>
      <p:pic>
        <p:nvPicPr>
          <p:cNvPr id="7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Law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206574" y="1265699"/>
            <a:ext cx="0" cy="80229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 rot="16200000">
            <a:off x="441896" y="1382409"/>
            <a:ext cx="1016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width</a:t>
            </a:r>
            <a:endParaRPr lang="en-US" sz="2800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1368435" y="500305"/>
            <a:ext cx="4937115" cy="525333"/>
            <a:chOff x="1368435" y="500305"/>
            <a:chExt cx="4937115" cy="525333"/>
          </a:xfrm>
        </p:grpSpPr>
        <p:sp>
          <p:nvSpPr>
            <p:cNvPr id="12" name="Rechteck 11"/>
            <p:cNvSpPr/>
            <p:nvPr/>
          </p:nvSpPr>
          <p:spPr>
            <a:xfrm>
              <a:off x="3074604" y="500305"/>
              <a:ext cx="15247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distance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H="1">
              <a:off x="1368435" y="1025638"/>
              <a:ext cx="4937115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/>
          <p:cNvGrpSpPr/>
          <p:nvPr/>
        </p:nvGrpSpPr>
        <p:grpSpPr>
          <a:xfrm>
            <a:off x="1368298" y="1257544"/>
            <a:ext cx="4937252" cy="818601"/>
            <a:chOff x="1368298" y="1595212"/>
            <a:chExt cx="4937252" cy="818601"/>
          </a:xfrm>
        </p:grpSpPr>
        <p:cxnSp>
          <p:nvCxnSpPr>
            <p:cNvPr id="22" name="Gerader Verbinder 21"/>
            <p:cNvCxnSpPr/>
            <p:nvPr/>
          </p:nvCxnSpPr>
          <p:spPr>
            <a:xfrm>
              <a:off x="1368298" y="1595212"/>
              <a:ext cx="493725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1368298" y="2413813"/>
              <a:ext cx="493725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36" y="1644019"/>
            <a:ext cx="297850" cy="447140"/>
          </a:xfrm>
          <a:prstGeom prst="rect">
            <a:avLst/>
          </a:prstGeom>
        </p:spPr>
      </p:pic>
      <p:sp>
        <p:nvSpPr>
          <p:cNvPr id="43" name="Freihandform 42"/>
          <p:cNvSpPr/>
          <p:nvPr/>
        </p:nvSpPr>
        <p:spPr>
          <a:xfrm>
            <a:off x="1392572" y="1497838"/>
            <a:ext cx="4874004" cy="146403"/>
          </a:xfrm>
          <a:custGeom>
            <a:avLst/>
            <a:gdLst>
              <a:gd name="connsiteX0" fmla="*/ 0 w 4874004"/>
              <a:gd name="connsiteY0" fmla="*/ 352345 h 360734"/>
              <a:gd name="connsiteX1" fmla="*/ 2550254 w 4874004"/>
              <a:gd name="connsiteY1" fmla="*/ 8 h 360734"/>
              <a:gd name="connsiteX2" fmla="*/ 4874004 w 4874004"/>
              <a:gd name="connsiteY2" fmla="*/ 360734 h 36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4004" h="360734">
                <a:moveTo>
                  <a:pt x="0" y="352345"/>
                </a:moveTo>
                <a:cubicBezTo>
                  <a:pt x="868960" y="175477"/>
                  <a:pt x="1737920" y="-1390"/>
                  <a:pt x="2550254" y="8"/>
                </a:cubicBezTo>
                <a:cubicBezTo>
                  <a:pt x="3362588" y="1406"/>
                  <a:pt x="4118296" y="181070"/>
                  <a:pt x="4874004" y="36073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93" y="1629005"/>
            <a:ext cx="297850" cy="44714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00" y="1537016"/>
            <a:ext cx="297850" cy="44714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528" y="1537016"/>
            <a:ext cx="297850" cy="44714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664" y="1497838"/>
            <a:ext cx="297850" cy="44714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4" r="36960" b="60335"/>
          <a:stretch/>
        </p:blipFill>
        <p:spPr bwMode="auto">
          <a:xfrm>
            <a:off x="2499653" y="3183800"/>
            <a:ext cx="668215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5" b="60335"/>
          <a:stretch/>
        </p:blipFill>
        <p:spPr bwMode="auto">
          <a:xfrm>
            <a:off x="702364" y="3183800"/>
            <a:ext cx="179025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492620" y="2834640"/>
            <a:ext cx="675248" cy="170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b="60335"/>
          <a:stretch/>
        </p:blipFill>
        <p:spPr bwMode="auto">
          <a:xfrm>
            <a:off x="3167868" y="3183800"/>
            <a:ext cx="1445520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3786846" y="3183800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695325" y="5778838"/>
            <a:ext cx="2540108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From: http</a:t>
            </a:r>
            <a:r>
              <a:rPr lang="en-US" sz="1200" dirty="0">
                <a:solidFill>
                  <a:schemeClr val="bg1"/>
                </a:solidFill>
              </a:rPr>
              <a:t>://</a:t>
            </a:r>
            <a:r>
              <a:rPr lang="en-US" sz="1200" dirty="0" smtClean="0">
                <a:solidFill>
                  <a:schemeClr val="bg1"/>
                </a:solidFill>
              </a:rPr>
              <a:t>www.amisducena.fr /authors/accot_johnny.shtml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501041" y="647317"/>
            <a:ext cx="4060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change Fitts’ Law to model steering tasks?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28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05404 -4.814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05404 -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4 -4.81481E-6 L -0.11055 -4.8148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695325" y="3183800"/>
            <a:ext cx="2224257" cy="1120916"/>
            <a:chOff x="2033813" y="3336200"/>
            <a:chExt cx="2224257" cy="1120916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(Accot–Zhai) Steering Law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0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-0.2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Accot</a:t>
            </a:r>
            <a:r>
              <a:rPr lang="en-US" dirty="0" smtClean="0"/>
              <a:t>–Zhai) Steering Law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146" name="Picture 2" descr="No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15996"/>
            <a:ext cx="2831646" cy="30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 rot="16200000">
            <a:off x="-1052460" y="4502117"/>
            <a:ext cx="3033906" cy="461665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r>
              <a:rPr lang="en-US" sz="1200" dirty="0" smtClean="0"/>
              <a:t>From: http</a:t>
            </a:r>
            <a:r>
              <a:rPr lang="en-US" sz="1200" dirty="0"/>
              <a:t>://</a:t>
            </a:r>
            <a:r>
              <a:rPr lang="en-US" sz="1200" dirty="0" smtClean="0"/>
              <a:t>www.amisducena.fr /authors/accot_johnny.shtml</a:t>
            </a:r>
            <a:endParaRPr lang="en-US" sz="12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95325" y="1168426"/>
            <a:ext cx="2224257" cy="1120916"/>
            <a:chOff x="2033813" y="3336200"/>
            <a:chExt cx="2224257" cy="112091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0" name="Picture 2" descr="https://upload.wikimedia.org/wikipedia/commons/9/9a/Shuminprofil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8076" b="29371"/>
          <a:stretch/>
        </p:blipFill>
        <p:spPr bwMode="auto">
          <a:xfrm>
            <a:off x="3918857" y="3215996"/>
            <a:ext cx="2830285" cy="303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/>
          <p:cNvSpPr/>
          <p:nvPr/>
        </p:nvSpPr>
        <p:spPr>
          <a:xfrm rot="5400000">
            <a:off x="5555354" y="4409784"/>
            <a:ext cx="3033906" cy="646331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Kearniel</a:t>
            </a:r>
            <a:r>
              <a:rPr lang="en-US" sz="1200" dirty="0"/>
              <a:t> </a:t>
            </a:r>
            <a:r>
              <a:rPr lang="en-US" sz="1200" dirty="0" smtClean="0"/>
              <a:t>from https</a:t>
            </a:r>
            <a:r>
              <a:rPr lang="en-US" sz="1200" dirty="0"/>
              <a:t>://</a:t>
            </a:r>
            <a:r>
              <a:rPr lang="en-US" sz="1200" dirty="0" smtClean="0"/>
              <a:t>commons.wikimedia.org/wiki/File:Shuminprofile.png </a:t>
            </a:r>
            <a:r>
              <a:rPr lang="en-US" sz="1200" dirty="0"/>
              <a:t>(CC BY-SA </a:t>
            </a:r>
            <a:r>
              <a:rPr lang="en-US" sz="1200" dirty="0" smtClean="0"/>
              <a:t>4.0)</a:t>
            </a:r>
            <a:endParaRPr lang="en-US" sz="1200" dirty="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0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Accot</a:t>
            </a:r>
            <a:r>
              <a:rPr lang="en-US" sz="1200" dirty="0">
                <a:solidFill>
                  <a:schemeClr val="tx1"/>
                </a:solidFill>
              </a:rPr>
              <a:t>, J., &amp; Zhai, S. (</a:t>
            </a:r>
            <a:r>
              <a:rPr lang="en-US" sz="1200" dirty="0" smtClean="0">
                <a:solidFill>
                  <a:schemeClr val="tx1"/>
                </a:solidFill>
              </a:rPr>
              <a:t>1997). </a:t>
            </a:r>
            <a:r>
              <a:rPr lang="en-US" sz="1200" dirty="0">
                <a:solidFill>
                  <a:schemeClr val="tx1"/>
                </a:solidFill>
              </a:rPr>
              <a:t>Beyond Fitts' law: models for trajectory-based HCI tasks. </a:t>
            </a:r>
            <a:r>
              <a:rPr lang="en-US" sz="1200" dirty="0" smtClean="0">
                <a:solidFill>
                  <a:schemeClr val="tx1"/>
                </a:solidFill>
              </a:rPr>
              <a:t>CHI’97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Law Definition</a:t>
            </a:r>
            <a:endParaRPr lang="en-US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695327" y="2540000"/>
            <a:ext cx="10801348" cy="3589338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movement time (MT) to acquire</a:t>
            </a:r>
            <a:r>
              <a:rPr lang="en-US" dirty="0" smtClean="0"/>
              <a:t> </a:t>
            </a:r>
            <a:r>
              <a:rPr lang="en-US" dirty="0"/>
              <a:t>a target through a tunnel </a:t>
            </a:r>
            <a:r>
              <a:rPr lang="en-US" dirty="0" smtClean="0"/>
              <a:t>is </a:t>
            </a:r>
            <a:r>
              <a:rPr lang="en-US" dirty="0"/>
              <a:t>a function of the length </a:t>
            </a:r>
            <a:r>
              <a:rPr lang="en-US" dirty="0" smtClean="0"/>
              <a:t>(D) and </a:t>
            </a:r>
            <a:r>
              <a:rPr lang="en-US" dirty="0"/>
              <a:t>width </a:t>
            </a:r>
            <a:r>
              <a:rPr lang="en-US" dirty="0" smtClean="0"/>
              <a:t>(W) of </a:t>
            </a:r>
            <a:r>
              <a:rPr lang="en-US" dirty="0"/>
              <a:t>the </a:t>
            </a:r>
            <a:r>
              <a:rPr lang="en-US" dirty="0" smtClean="0"/>
              <a:t>tunnel. </a:t>
            </a:r>
            <a:r>
              <a:rPr lang="en-US" dirty="0"/>
              <a:t>It depends on the input device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MT</a:t>
            </a:r>
            <a:r>
              <a:rPr lang="en-US" dirty="0"/>
              <a:t>: movement time</a:t>
            </a:r>
          </a:p>
          <a:p>
            <a:r>
              <a:rPr lang="en-US" dirty="0"/>
              <a:t>a and b: constants dependent on the pointing system</a:t>
            </a:r>
          </a:p>
          <a:p>
            <a:r>
              <a:rPr lang="en-US" dirty="0"/>
              <a:t>D: distance, i.e. length of the tunnel</a:t>
            </a:r>
          </a:p>
          <a:p>
            <a:r>
              <a:rPr lang="en-US" dirty="0"/>
              <a:t>W: width of the tunnel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</a:t>
            </a:r>
            <a:r>
              <a:rPr lang="en-US" dirty="0" smtClean="0"/>
              <a:t>Tunnels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95325" y="1168426"/>
            <a:ext cx="2224257" cy="1120916"/>
            <a:chOff x="2033813" y="3336200"/>
            <a:chExt cx="2224257" cy="112091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0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Accot</a:t>
            </a:r>
            <a:r>
              <a:rPr lang="en-US" sz="1200" dirty="0">
                <a:solidFill>
                  <a:schemeClr val="tx1"/>
                </a:solidFill>
              </a:rPr>
              <a:t>, J., &amp; Zhai, S. (</a:t>
            </a:r>
            <a:r>
              <a:rPr lang="en-US" sz="1200" dirty="0" smtClean="0">
                <a:solidFill>
                  <a:schemeClr val="tx1"/>
                </a:solidFill>
              </a:rPr>
              <a:t>1997). </a:t>
            </a:r>
            <a:r>
              <a:rPr lang="en-US" sz="1200" dirty="0">
                <a:solidFill>
                  <a:schemeClr val="tx1"/>
                </a:solidFill>
              </a:rPr>
              <a:t>Beyond Fitts' law: models for trajectory-based HCI tasks. </a:t>
            </a:r>
            <a:r>
              <a:rPr lang="en-US" sz="1200" dirty="0" smtClean="0">
                <a:solidFill>
                  <a:schemeClr val="tx1"/>
                </a:solidFill>
              </a:rPr>
              <a:t>CHI’97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191782" y="1499220"/>
            <a:ext cx="753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ID=</a:t>
            </a:r>
            <a:endParaRPr lang="en-US" sz="28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r="8724" b="60335"/>
          <a:stretch/>
        </p:blipFill>
        <p:spPr bwMode="auto">
          <a:xfrm>
            <a:off x="3885683" y="1168426"/>
            <a:ext cx="485336" cy="1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6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Law Extensions 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95325" y="1168426"/>
            <a:ext cx="2224257" cy="1120916"/>
            <a:chOff x="2033813" y="3336200"/>
            <a:chExt cx="2224257" cy="112091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25" b="60335"/>
            <a:stretch/>
          </p:blipFill>
          <p:spPr bwMode="auto">
            <a:xfrm>
              <a:off x="2033813" y="3336200"/>
              <a:ext cx="179025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7" r="8724" b="60335"/>
            <a:stretch/>
          </p:blipFill>
          <p:spPr bwMode="auto">
            <a:xfrm>
              <a:off x="3772734" y="3336200"/>
              <a:ext cx="485336" cy="11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155515"/>
            <a:ext cx="3194504" cy="115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ihandform 19"/>
          <p:cNvSpPr/>
          <p:nvPr/>
        </p:nvSpPr>
        <p:spPr>
          <a:xfrm>
            <a:off x="695325" y="2656113"/>
            <a:ext cx="4049486" cy="432884"/>
          </a:xfrm>
          <a:custGeom>
            <a:avLst/>
            <a:gdLst>
              <a:gd name="connsiteX0" fmla="*/ 0 w 4049486"/>
              <a:gd name="connsiteY0" fmla="*/ 776516 h 776516"/>
              <a:gd name="connsiteX1" fmla="*/ 2039257 w 4049486"/>
              <a:gd name="connsiteY1" fmla="*/ 2 h 776516"/>
              <a:gd name="connsiteX2" fmla="*/ 4049486 w 4049486"/>
              <a:gd name="connsiteY2" fmla="*/ 769259 h 77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9486" h="776516">
                <a:moveTo>
                  <a:pt x="0" y="776516"/>
                </a:moveTo>
                <a:cubicBezTo>
                  <a:pt x="682171" y="388863"/>
                  <a:pt x="1364343" y="1211"/>
                  <a:pt x="2039257" y="2"/>
                </a:cubicBezTo>
                <a:cubicBezTo>
                  <a:pt x="2714171" y="-1208"/>
                  <a:pt x="3381828" y="384025"/>
                  <a:pt x="4049486" y="769259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ihandform 22"/>
          <p:cNvSpPr/>
          <p:nvPr/>
        </p:nvSpPr>
        <p:spPr>
          <a:xfrm flipV="1">
            <a:off x="695325" y="3307459"/>
            <a:ext cx="4049486" cy="432884"/>
          </a:xfrm>
          <a:custGeom>
            <a:avLst/>
            <a:gdLst>
              <a:gd name="connsiteX0" fmla="*/ 0 w 4049486"/>
              <a:gd name="connsiteY0" fmla="*/ 776516 h 776516"/>
              <a:gd name="connsiteX1" fmla="*/ 2039257 w 4049486"/>
              <a:gd name="connsiteY1" fmla="*/ 2 h 776516"/>
              <a:gd name="connsiteX2" fmla="*/ 4049486 w 4049486"/>
              <a:gd name="connsiteY2" fmla="*/ 769259 h 77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9486" h="776516">
                <a:moveTo>
                  <a:pt x="0" y="776516"/>
                </a:moveTo>
                <a:cubicBezTo>
                  <a:pt x="682171" y="388863"/>
                  <a:pt x="1364343" y="1211"/>
                  <a:pt x="2039257" y="2"/>
                </a:cubicBezTo>
                <a:cubicBezTo>
                  <a:pt x="2714171" y="-1208"/>
                  <a:pt x="3381828" y="384025"/>
                  <a:pt x="4049486" y="769259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3173373"/>
            <a:ext cx="297850" cy="44714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11" y="3159628"/>
            <a:ext cx="297850" cy="44714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697" y="2997696"/>
            <a:ext cx="297850" cy="44714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441" y="3109210"/>
            <a:ext cx="297850" cy="44714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069" y="3005559"/>
            <a:ext cx="297850" cy="447140"/>
          </a:xfrm>
          <a:prstGeom prst="rect">
            <a:avLst/>
          </a:prstGeom>
        </p:spPr>
      </p:pic>
      <p:sp>
        <p:nvSpPr>
          <p:cNvPr id="31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0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Accot</a:t>
            </a:r>
            <a:r>
              <a:rPr lang="en-US" sz="1200" dirty="0">
                <a:solidFill>
                  <a:schemeClr val="tx1"/>
                </a:solidFill>
              </a:rPr>
              <a:t>, J., &amp; Zhai, S. (</a:t>
            </a:r>
            <a:r>
              <a:rPr lang="en-US" sz="1200" dirty="0" smtClean="0">
                <a:solidFill>
                  <a:schemeClr val="tx1"/>
                </a:solidFill>
              </a:rPr>
              <a:t>1997). </a:t>
            </a:r>
            <a:r>
              <a:rPr lang="en-US" sz="1200" dirty="0">
                <a:solidFill>
                  <a:schemeClr val="tx1"/>
                </a:solidFill>
              </a:rPr>
              <a:t>Beyond Fitts' law: models for trajectory-based HCI tasks. </a:t>
            </a:r>
            <a:r>
              <a:rPr lang="en-US" sz="1200" dirty="0" smtClean="0">
                <a:solidFill>
                  <a:schemeClr val="tx1"/>
                </a:solidFill>
              </a:rPr>
              <a:t>CHI’97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through </a:t>
            </a:r>
            <a:r>
              <a:rPr lang="en-US" dirty="0" smtClean="0"/>
              <a:t>Successive Objects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</a:t>
            </a:r>
            <a:r>
              <a:rPr lang="en-US" dirty="0" smtClean="0"/>
              <a:t>Tunnels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118365"/>
            <a:ext cx="8826046" cy="400441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Yamanaka, S., </a:t>
            </a:r>
            <a:r>
              <a:rPr lang="en-US" sz="1200" dirty="0" err="1">
                <a:solidFill>
                  <a:schemeClr val="tx1"/>
                </a:solidFill>
              </a:rPr>
              <a:t>Stuerzlinger</a:t>
            </a:r>
            <a:r>
              <a:rPr lang="en-US" sz="1200" dirty="0">
                <a:solidFill>
                  <a:schemeClr val="tx1"/>
                </a:solidFill>
              </a:rPr>
              <a:t>, W., &amp; Miyashita, H. (2018, April). Steering through successive objects. CHI’2018.</a:t>
            </a:r>
          </a:p>
        </p:txBody>
      </p:sp>
    </p:spTree>
    <p:extLst>
      <p:ext uri="{BB962C8B-B14F-4D97-AF65-F5344CB8AC3E}">
        <p14:creationId xmlns:p14="http://schemas.microsoft.com/office/powerpoint/2010/main" val="28568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Law for Driving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2271"/>
          <a:stretch/>
        </p:blipFill>
        <p:spPr>
          <a:xfrm>
            <a:off x="0" y="0"/>
            <a:ext cx="12192000" cy="624426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650045"/>
            <a:ext cx="12192000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Zhai, S.,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Accot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Woltjer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R. (2004). Human action laws in electronic virtual worlds: an empirical study of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path steering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performance in VR. Presence: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Teleoperators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&amp; Virtual Environments, 13(2), 113-127.</a:t>
            </a:r>
          </a:p>
        </p:txBody>
      </p:sp>
    </p:spTree>
    <p:extLst>
      <p:ext uri="{BB962C8B-B14F-4D97-AF65-F5344CB8AC3E}">
        <p14:creationId xmlns:p14="http://schemas.microsoft.com/office/powerpoint/2010/main" val="7233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745" t="1076" r="1462" b="771"/>
          <a:stretch/>
        </p:blipFill>
        <p:spPr>
          <a:xfrm>
            <a:off x="695325" y="567580"/>
            <a:ext cx="6844846" cy="50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34711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Accot</a:t>
            </a:r>
            <a:r>
              <a:rPr lang="en-US" sz="1200" dirty="0">
                <a:solidFill>
                  <a:schemeClr val="tx1"/>
                </a:solidFill>
              </a:rPr>
              <a:t>, J., &amp; Zhai, S. (</a:t>
            </a:r>
            <a:r>
              <a:rPr lang="en-US" sz="1200" dirty="0" smtClean="0">
                <a:solidFill>
                  <a:schemeClr val="tx1"/>
                </a:solidFill>
              </a:rPr>
              <a:t>1997). </a:t>
            </a:r>
            <a:r>
              <a:rPr lang="en-US" sz="1200" dirty="0">
                <a:solidFill>
                  <a:schemeClr val="tx1"/>
                </a:solidFill>
              </a:rPr>
              <a:t>Beyond Fitts' law: models for trajectory-based HCI tasks. </a:t>
            </a:r>
            <a:r>
              <a:rPr lang="en-US" sz="1200" dirty="0" smtClean="0">
                <a:solidFill>
                  <a:schemeClr val="tx1"/>
                </a:solidFill>
              </a:rPr>
              <a:t>CHI’97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01041" y="647317"/>
            <a:ext cx="4060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a and b for this steering task?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Niels Henze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 smtClean="0"/>
              <a:t>For more content see: https</a:t>
            </a:r>
            <a:r>
              <a:rPr lang="en-US"/>
              <a:t>://</a:t>
            </a:r>
            <a:r>
              <a:rPr lang="en-US" smtClean="0"/>
              <a:t>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Understand what we mean by ‘steering through a tunnel’</a:t>
            </a:r>
            <a:endParaRPr lang="en-US" sz="2400" dirty="0"/>
          </a:p>
          <a:p>
            <a:pPr marL="342900" indent="-342900"/>
            <a:r>
              <a:rPr lang="en-US" sz="2400" dirty="0" smtClean="0"/>
              <a:t>Know the differences between Fitts’ Law and Steering Law</a:t>
            </a:r>
          </a:p>
          <a:p>
            <a:pPr marL="342900" indent="-342900"/>
            <a:r>
              <a:rPr lang="en-US" sz="2400" dirty="0" smtClean="0"/>
              <a:t>Being able to determine the time to steer through a tunnel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7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4" b="39402"/>
          <a:stretch/>
        </p:blipFill>
        <p:spPr>
          <a:xfrm>
            <a:off x="695325" y="115888"/>
            <a:ext cx="11843211" cy="6013450"/>
          </a:xfrm>
          <a:prstGeom prst="rect">
            <a:avLst/>
          </a:prstGeom>
        </p:spPr>
      </p:pic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2131498" y="4477407"/>
            <a:ext cx="3872011" cy="353147"/>
          </a:xfrm>
          <a:prstGeom prst="rect">
            <a:avLst/>
          </a:prstGeom>
          <a:noFill/>
          <a:ln w="76200">
            <a:solidFill>
              <a:srgbClr val="21A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446810" y="681070"/>
            <a:ext cx="0" cy="3979217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40" y="631221"/>
            <a:ext cx="297850" cy="44714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 rot="16200000">
            <a:off x="1740206" y="248601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7886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4" b="39402"/>
          <a:stretch/>
        </p:blipFill>
        <p:spPr>
          <a:xfrm>
            <a:off x="695325" y="115888"/>
            <a:ext cx="11843211" cy="6013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Menus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340" y="631221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a Menu Item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l="9411" t="3469" r="62828" b="41658"/>
          <a:stretch/>
        </p:blipFill>
        <p:spPr>
          <a:xfrm>
            <a:off x="2061768" y="460112"/>
            <a:ext cx="4030349" cy="544563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2131498" y="4477407"/>
            <a:ext cx="3872011" cy="353147"/>
          </a:xfrm>
          <a:prstGeom prst="rect">
            <a:avLst/>
          </a:prstGeom>
          <a:noFill/>
          <a:ln w="76200">
            <a:solidFill>
              <a:srgbClr val="21A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1569857" y="681070"/>
            <a:ext cx="0" cy="3979217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340" y="631221"/>
            <a:ext cx="297850" cy="44714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 rot="16200000">
            <a:off x="538983" y="2409070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475484" y="4477407"/>
            <a:ext cx="0" cy="33528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 rot="16200000">
            <a:off x="1360103" y="4383437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width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73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58333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  <p:bldP spid="22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9420"/>
          <a:stretch/>
        </p:blipFill>
        <p:spPr>
          <a:xfrm>
            <a:off x="695325" y="115888"/>
            <a:ext cx="14518800" cy="601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5" b="39402"/>
          <a:stretch/>
        </p:blipFill>
        <p:spPr>
          <a:xfrm>
            <a:off x="695325" y="115888"/>
            <a:ext cx="14518800" cy="6013450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 </a:t>
            </a:r>
            <a:r>
              <a:rPr lang="en-US" dirty="0" smtClean="0"/>
              <a:t>Sub-Menu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/>
          <a:srcRect l="8931" t="2672" r="40309" b="39557"/>
          <a:stretch/>
        </p:blipFill>
        <p:spPr>
          <a:xfrm>
            <a:off x="1992086" y="381000"/>
            <a:ext cx="7369628" cy="5733197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150182" y="4485584"/>
            <a:ext cx="3849690" cy="356386"/>
            <a:chOff x="2150181" y="4485584"/>
            <a:chExt cx="5769429" cy="356386"/>
          </a:xfrm>
        </p:grpSpPr>
        <p:cxnSp>
          <p:nvCxnSpPr>
            <p:cNvPr id="9" name="Gerader Verbinder 8"/>
            <p:cNvCxnSpPr/>
            <p:nvPr/>
          </p:nvCxnSpPr>
          <p:spPr>
            <a:xfrm>
              <a:off x="2150181" y="4485584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2150181" y="4841970"/>
              <a:ext cx="576942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340" y="4629069"/>
            <a:ext cx="297850" cy="4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8386"/>
          <a:stretch/>
        </p:blipFill>
        <p:spPr>
          <a:xfrm rot="5400000">
            <a:off x="2954681" y="-2973731"/>
            <a:ext cx="6282637" cy="12192002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/>
          <a:p>
            <a:r>
              <a:rPr lang="en-US" dirty="0" smtClean="0"/>
              <a:t>Steering a Car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By Deva </a:t>
            </a:r>
            <a:r>
              <a:rPr lang="en-US" sz="1200" dirty="0" err="1" smtClean="0">
                <a:solidFill>
                  <a:schemeClr val="bg1"/>
                </a:solidFill>
              </a:rPr>
              <a:t>Darshan</a:t>
            </a:r>
            <a:r>
              <a:rPr lang="en-US" sz="1200" dirty="0" smtClean="0">
                <a:solidFill>
                  <a:schemeClr val="bg1"/>
                </a:solidFill>
              </a:rPr>
              <a:t> from https://www.pexels.com/photo/aerial-view-of-road-in-the-middle-of-trees-1173777 (PD)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95325" y="523722"/>
            <a:ext cx="3952876" cy="5197097"/>
            <a:chOff x="695325" y="523722"/>
            <a:chExt cx="3952876" cy="519709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325" y="523722"/>
              <a:ext cx="3952876" cy="5197097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695325" y="5259154"/>
              <a:ext cx="3952875" cy="46166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Bartholomay</a:t>
              </a:r>
              <a:r>
                <a:rPr lang="en-US" sz="1200" dirty="0">
                  <a:solidFill>
                    <a:schemeClr val="bg1"/>
                  </a:solidFill>
                </a:rPr>
                <a:t>, A. F., </a:t>
              </a:r>
              <a:r>
                <a:rPr lang="en-US" sz="1200" dirty="0" err="1">
                  <a:solidFill>
                    <a:schemeClr val="bg1"/>
                  </a:solidFill>
                </a:rPr>
                <a:t>Karreman</a:t>
              </a:r>
              <a:r>
                <a:rPr lang="en-US" sz="1200" dirty="0">
                  <a:solidFill>
                    <a:schemeClr val="bg1"/>
                  </a:solidFill>
                </a:rPr>
                <a:t>, G., &amp; </a:t>
              </a:r>
              <a:r>
                <a:rPr lang="en-US" sz="1200" dirty="0" err="1">
                  <a:solidFill>
                    <a:schemeClr val="bg1"/>
                  </a:solidFill>
                </a:rPr>
                <a:t>Landahl</a:t>
              </a:r>
              <a:r>
                <a:rPr lang="en-US" sz="1200" dirty="0">
                  <a:solidFill>
                    <a:schemeClr val="bg1"/>
                  </a:solidFill>
                </a:rPr>
                <a:t>, H. D. (1972). Obituary of Nicolas </a:t>
              </a:r>
              <a:r>
                <a:rPr lang="en-US" sz="1200" dirty="0" err="1">
                  <a:solidFill>
                    <a:schemeClr val="bg1"/>
                  </a:solidFill>
                </a:rPr>
                <a:t>Rashevsky</a:t>
              </a:r>
              <a:r>
                <a:rPr lang="en-US" sz="1200" dirty="0">
                  <a:solidFill>
                    <a:schemeClr val="bg1"/>
                  </a:solidFill>
                </a:rPr>
                <a:t>. Bull. Math. </a:t>
              </a:r>
              <a:r>
                <a:rPr lang="en-US" sz="1200" dirty="0" err="1">
                  <a:solidFill>
                    <a:schemeClr val="bg1"/>
                  </a:solidFill>
                </a:rPr>
                <a:t>Biophys</a:t>
              </a:r>
              <a:r>
                <a:rPr lang="en-US" sz="1200" dirty="0">
                  <a:solidFill>
                    <a:schemeClr val="bg1"/>
                  </a:solidFill>
                </a:rPr>
                <a:t>, 34,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1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821699"/>
            <a:ext cx="7956000" cy="26037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3" y="1821699"/>
            <a:ext cx="7956000" cy="260378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a Mouse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C44E68E-B475-41E0-82A0-2E4E48C8A128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3600000" bIns="108000" rtlCol="0" anchor="b" anchorCtr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Accot</a:t>
            </a:r>
            <a:r>
              <a:rPr lang="en-US" sz="1200" dirty="0">
                <a:solidFill>
                  <a:schemeClr val="tx1"/>
                </a:solidFill>
              </a:rPr>
              <a:t>, J., &amp; Zhai, S. (</a:t>
            </a:r>
            <a:r>
              <a:rPr lang="en-US" sz="1200" dirty="0" smtClean="0">
                <a:solidFill>
                  <a:schemeClr val="tx1"/>
                </a:solidFill>
              </a:rPr>
              <a:t>1997). </a:t>
            </a:r>
            <a:r>
              <a:rPr lang="en-US" sz="1200" dirty="0">
                <a:solidFill>
                  <a:schemeClr val="tx1"/>
                </a:solidFill>
              </a:rPr>
              <a:t>Beyond Fitts' law: models for trajectory-based HCI tasks. </a:t>
            </a:r>
            <a:r>
              <a:rPr lang="en-US" sz="1200" dirty="0" smtClean="0">
                <a:solidFill>
                  <a:schemeClr val="tx1"/>
                </a:solidFill>
              </a:rPr>
              <a:t>CHI’97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014662"/>
            <a:ext cx="803910" cy="773430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H="1">
            <a:off x="862228" y="1496028"/>
            <a:ext cx="7776000" cy="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987840" y="970695"/>
            <a:ext cx="152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distance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594178" y="2659117"/>
            <a:ext cx="0" cy="80229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 rot="16200000">
            <a:off x="-178890" y="2798652"/>
            <a:ext cx="1016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width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06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7 L -0.00026 0.00093 L 0.0125 -0.00115 C 0.01341 -0.00139 0.01419 -0.00185 0.0151 -0.00208 C 0.02057 -0.0037 0.01575 -0.00185 0.02226 -0.00486 L 0.07877 -0.00301 C 0.07981 -0.00301 0.08086 -0.00231 0.0819 -0.00208 C 0.09765 0.00209 0.07304 -0.00486 0.09075 0.0007 C 0.09869 0.00324 0.09127 0.00023 0.09778 0.00255 C 0.10559 0.00533 0.09934 0.00371 0.10768 0.00533 C 0.11692 0.00949 0.10638 0.0051 0.1164 0.00811 C 0.11796 0.00857 0.11953 0.00926 0.12109 0.00996 C 0.12213 0.01019 0.12343 0.01042 0.12461 0.01088 C 0.12578 0.01181 0.12695 0.01273 0.12825 0.01343 C 0.1289 0.01389 0.13333 0.01528 0.13385 0.01528 C 0.13476 0.01598 0.13554 0.01713 0.13645 0.01713 C 0.14023 0.01736 0.14401 0.01667 0.14778 0.01621 C 0.14869 0.01621 0.15221 0.01482 0.15338 0.01436 C 0.15429 0.01389 0.15507 0.0132 0.15599 0.0125 C 0.1569 0.01227 0.15768 0.01204 0.15859 0.01181 C 0.16002 0.01111 0.16132 0.01042 0.16263 0.00996 C 0.16523 0.00903 0.16692 0.0088 0.16927 0.00811 C 0.17096 0.00741 0.17278 0.00672 0.17448 0.00625 C 0.17786 0.0051 0.18346 0.00463 0.18645 0.0044 C 0.24453 0.00093 0.20664 0.00417 0.23424 0.00162 C 0.23841 0.0007 0.24257 0.00047 0.24648 -0.00115 C 0.25325 -0.0037 0.24908 -0.00254 0.25586 -0.00393 C 0.25859 -0.00439 0.26132 -0.00532 0.26406 -0.00578 C 0.26731 -0.00625 0.27057 -0.00625 0.27382 -0.00671 C 0.27773 -0.00717 0.28177 -0.00787 0.28567 -0.00856 L 0.32994 -0.00764 C 0.36458 -0.00764 0.36263 -0.00764 0.38554 -0.00926 L 0.46627 -0.00764 C 0.46757 -0.0074 0.46901 -0.00694 0.47031 -0.00671 L 0.47395 -0.00578 C 0.47604 -0.00509 0.47812 -0.00416 0.4802 -0.00393 C 0.48333 -0.00324 0.48632 -0.00324 0.48932 -0.00301 C 0.49075 -0.00254 0.49218 -0.00231 0.49349 -0.00208 C 0.49544 -0.00162 0.49726 -0.00023 0.49921 -0.00023 L 0.51562 -0.00115 L 0.51875 -0.00208 C 0.52161 -0.00301 0.52135 -0.00324 0.52434 -0.00393 C 0.52721 -0.00463 0.52994 -0.00509 0.53268 -0.00578 C 0.53359 -0.00602 0.53437 -0.00625 0.53528 -0.00671 L 0.5414 -0.00856 L 0.56809 -0.00764 C 0.57044 -0.0074 0.57213 -0.00671 0.57434 -0.00578 C 0.57552 -0.00509 0.57669 -0.00439 0.57799 -0.00393 C 0.57994 -0.00301 0.58216 -0.00301 0.58411 -0.00208 C 0.58554 -0.00139 0.58671 -0.00046 0.58815 -0.00023 C 0.59231 0.00047 0.59648 0.00047 0.60052 0.0007 L 0.63515 0.00162 L 0.63515 0.0007 " pathEditMode="relative" rAng="0" ptsTypes="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vs. Pointing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Steering through Tunnels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206574" y="1265699"/>
            <a:ext cx="0" cy="802290"/>
          </a:xfrm>
          <a:prstGeom prst="straightConnector1">
            <a:avLst/>
          </a:prstGeom>
          <a:ln w="698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 rot="16200000">
            <a:off x="441896" y="1382409"/>
            <a:ext cx="1016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width</a:t>
            </a:r>
            <a:endParaRPr lang="en-US" sz="2800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1368435" y="500305"/>
            <a:ext cx="4937115" cy="525333"/>
            <a:chOff x="1368435" y="500305"/>
            <a:chExt cx="4937115" cy="525333"/>
          </a:xfrm>
        </p:grpSpPr>
        <p:sp>
          <p:nvSpPr>
            <p:cNvPr id="12" name="Rechteck 11"/>
            <p:cNvSpPr/>
            <p:nvPr/>
          </p:nvSpPr>
          <p:spPr>
            <a:xfrm>
              <a:off x="3074604" y="500305"/>
              <a:ext cx="15247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distance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H="1">
              <a:off x="1368435" y="1025638"/>
              <a:ext cx="4937115" cy="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/>
          <p:cNvGrpSpPr/>
          <p:nvPr/>
        </p:nvGrpSpPr>
        <p:grpSpPr>
          <a:xfrm>
            <a:off x="1368298" y="1257544"/>
            <a:ext cx="4937252" cy="818601"/>
            <a:chOff x="1368298" y="1595212"/>
            <a:chExt cx="4937252" cy="818601"/>
          </a:xfrm>
        </p:grpSpPr>
        <p:cxnSp>
          <p:nvCxnSpPr>
            <p:cNvPr id="22" name="Gerader Verbinder 21"/>
            <p:cNvCxnSpPr/>
            <p:nvPr/>
          </p:nvCxnSpPr>
          <p:spPr>
            <a:xfrm>
              <a:off x="1368298" y="1595212"/>
              <a:ext cx="493725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1368298" y="2413813"/>
              <a:ext cx="493725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36" y="1644019"/>
            <a:ext cx="297850" cy="447140"/>
          </a:xfrm>
          <a:prstGeom prst="rect">
            <a:avLst/>
          </a:prstGeom>
        </p:spPr>
      </p:pic>
      <p:sp>
        <p:nvSpPr>
          <p:cNvPr id="43" name="Freihandform 42"/>
          <p:cNvSpPr/>
          <p:nvPr/>
        </p:nvSpPr>
        <p:spPr>
          <a:xfrm>
            <a:off x="1392572" y="1497838"/>
            <a:ext cx="4874004" cy="146403"/>
          </a:xfrm>
          <a:custGeom>
            <a:avLst/>
            <a:gdLst>
              <a:gd name="connsiteX0" fmla="*/ 0 w 4874004"/>
              <a:gd name="connsiteY0" fmla="*/ 352345 h 360734"/>
              <a:gd name="connsiteX1" fmla="*/ 2550254 w 4874004"/>
              <a:gd name="connsiteY1" fmla="*/ 8 h 360734"/>
              <a:gd name="connsiteX2" fmla="*/ 4874004 w 4874004"/>
              <a:gd name="connsiteY2" fmla="*/ 360734 h 36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4004" h="360734">
                <a:moveTo>
                  <a:pt x="0" y="352345"/>
                </a:moveTo>
                <a:cubicBezTo>
                  <a:pt x="868960" y="175477"/>
                  <a:pt x="1737920" y="-1390"/>
                  <a:pt x="2550254" y="8"/>
                </a:cubicBezTo>
                <a:cubicBezTo>
                  <a:pt x="3362588" y="1406"/>
                  <a:pt x="4118296" y="181070"/>
                  <a:pt x="4874004" y="36073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uppieren 56"/>
          <p:cNvGrpSpPr/>
          <p:nvPr/>
        </p:nvGrpSpPr>
        <p:grpSpPr>
          <a:xfrm>
            <a:off x="884571" y="3098186"/>
            <a:ext cx="5822379" cy="2996503"/>
            <a:chOff x="884571" y="3098186"/>
            <a:chExt cx="5822379" cy="2996503"/>
          </a:xfrm>
        </p:grpSpPr>
        <p:sp>
          <p:nvSpPr>
            <p:cNvPr id="25" name="Rechteck 24"/>
            <p:cNvSpPr/>
            <p:nvPr/>
          </p:nvSpPr>
          <p:spPr>
            <a:xfrm>
              <a:off x="970063" y="4338036"/>
              <a:ext cx="802800" cy="17562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5904150" y="4332334"/>
              <a:ext cx="802800" cy="17623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547" y="5157335"/>
              <a:ext cx="297850" cy="447140"/>
            </a:xfrm>
            <a:prstGeom prst="rect">
              <a:avLst/>
            </a:prstGeom>
          </p:spPr>
        </p:pic>
        <p:sp>
          <p:nvSpPr>
            <p:cNvPr id="44" name="Freihandform 43"/>
            <p:cNvSpPr/>
            <p:nvPr/>
          </p:nvSpPr>
          <p:spPr>
            <a:xfrm>
              <a:off x="1392572" y="5026898"/>
              <a:ext cx="4874004" cy="146403"/>
            </a:xfrm>
            <a:custGeom>
              <a:avLst/>
              <a:gdLst>
                <a:gd name="connsiteX0" fmla="*/ 0 w 4874004"/>
                <a:gd name="connsiteY0" fmla="*/ 352345 h 360734"/>
                <a:gd name="connsiteX1" fmla="*/ 2550254 w 4874004"/>
                <a:gd name="connsiteY1" fmla="*/ 8 h 360734"/>
                <a:gd name="connsiteX2" fmla="*/ 4874004 w 4874004"/>
                <a:gd name="connsiteY2" fmla="*/ 360734 h 3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4004" h="360734">
                  <a:moveTo>
                    <a:pt x="0" y="352345"/>
                  </a:moveTo>
                  <a:cubicBezTo>
                    <a:pt x="868960" y="175477"/>
                    <a:pt x="1737920" y="-1390"/>
                    <a:pt x="2550254" y="8"/>
                  </a:cubicBezTo>
                  <a:cubicBezTo>
                    <a:pt x="3362588" y="1406"/>
                    <a:pt x="4118296" y="181070"/>
                    <a:pt x="4874004" y="36073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 rot="5400000">
              <a:off x="1371463" y="3759048"/>
              <a:ext cx="0" cy="802800"/>
            </a:xfrm>
            <a:prstGeom prst="straightConnector1">
              <a:avLst/>
            </a:prstGeom>
            <a:ln w="698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hteck 45"/>
            <p:cNvSpPr/>
            <p:nvPr/>
          </p:nvSpPr>
          <p:spPr>
            <a:xfrm>
              <a:off x="884571" y="3630903"/>
              <a:ext cx="10160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/>
                <a:t>width</a:t>
              </a:r>
              <a:endParaRPr lang="en-US" sz="2800" dirty="0"/>
            </a:p>
          </p:txBody>
        </p:sp>
        <p:grpSp>
          <p:nvGrpSpPr>
            <p:cNvPr id="51" name="Gruppieren 50"/>
            <p:cNvGrpSpPr/>
            <p:nvPr/>
          </p:nvGrpSpPr>
          <p:grpSpPr>
            <a:xfrm>
              <a:off x="1368435" y="3098186"/>
              <a:ext cx="4937115" cy="525333"/>
              <a:chOff x="1368435" y="500305"/>
              <a:chExt cx="4937115" cy="525333"/>
            </a:xfrm>
          </p:grpSpPr>
          <p:sp>
            <p:nvSpPr>
              <p:cNvPr id="52" name="Rechteck 51"/>
              <p:cNvSpPr/>
              <p:nvPr/>
            </p:nvSpPr>
            <p:spPr>
              <a:xfrm>
                <a:off x="3074604" y="500305"/>
                <a:ext cx="15247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distance</a:t>
                </a:r>
              </a:p>
            </p:txBody>
          </p:sp>
          <p:cxnSp>
            <p:nvCxnSpPr>
              <p:cNvPr id="53" name="Gerade Verbindung mit Pfeil 52"/>
              <p:cNvCxnSpPr/>
              <p:nvPr/>
            </p:nvCxnSpPr>
            <p:spPr>
              <a:xfrm flipH="1">
                <a:off x="1368435" y="1025638"/>
                <a:ext cx="4937115" cy="0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5"/>
          <a:stretch/>
        </p:blipFill>
        <p:spPr bwMode="auto">
          <a:xfrm>
            <a:off x="2334406" y="3901252"/>
            <a:ext cx="3008201" cy="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7501041" y="647317"/>
            <a:ext cx="4060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easier, steering through a tunnel or target selection?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12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3" grpId="0" animBg="1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Breitbild</PresentationFormat>
  <Paragraphs>126</Paragraphs>
  <Slides>18</Slides>
  <Notes>17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HelveticaNeueLT Std Med</vt:lpstr>
      <vt:lpstr>Wingdings</vt:lpstr>
      <vt:lpstr>Office Theme</vt:lpstr>
      <vt:lpstr>Steering through Tunnels</vt:lpstr>
      <vt:lpstr>Learning Goals</vt:lpstr>
      <vt:lpstr>PowerPoint-Präsentation</vt:lpstr>
      <vt:lpstr>Menus</vt:lpstr>
      <vt:lpstr>Selecting a Menu Item</vt:lpstr>
      <vt:lpstr>Selecting a Sub-Menu</vt:lpstr>
      <vt:lpstr>Steering a Car</vt:lpstr>
      <vt:lpstr>Steering a Mouse</vt:lpstr>
      <vt:lpstr>Steering vs. Pointing</vt:lpstr>
      <vt:lpstr>Steering Law</vt:lpstr>
      <vt:lpstr>(Accot–Zhai) Steering Law</vt:lpstr>
      <vt:lpstr>(Accot–Zhai) Steering Law</vt:lpstr>
      <vt:lpstr>Steering Law Definition</vt:lpstr>
      <vt:lpstr>Steering Law Extensions </vt:lpstr>
      <vt:lpstr>Steering through Successive Objects</vt:lpstr>
      <vt:lpstr>Steering Law for Driving</vt:lpstr>
      <vt:lpstr>PowerPoint-Präsentation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Niels Henze</cp:lastModifiedBy>
  <cp:revision>468</cp:revision>
  <dcterms:created xsi:type="dcterms:W3CDTF">2017-10-10T14:10:45Z</dcterms:created>
  <dcterms:modified xsi:type="dcterms:W3CDTF">2020-04-12T10:25:35Z</dcterms:modified>
</cp:coreProperties>
</file>